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4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3.xml.rels" ContentType="application/vnd.openxmlformats-package.relationship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5.xml" ContentType="application/vnd.openxmlformats-officedocument.presentationml.notesSlide+xml"/>
  <Override PartName="/ppt/media/image28.png" ContentType="image/png"/>
  <Override PartName="/ppt/media/image1.jpeg" ContentType="image/jpeg"/>
  <Override PartName="/ppt/media/image59.png" ContentType="image/png"/>
  <Override PartName="/ppt/media/image17.jpeg" ContentType="image/jpeg"/>
  <Override PartName="/ppt/media/image3.png" ContentType="image/png"/>
  <Override PartName="/ppt/media/image58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34.jpeg" ContentType="image/jpeg"/>
  <Override PartName="/ppt/media/image7.jpeg" ContentType="image/jpeg"/>
  <Override PartName="/ppt/media/image31.png" ContentType="image/png"/>
  <Override PartName="/ppt/media/image52.gif" ContentType="image/gif"/>
  <Override PartName="/ppt/media/image8.png" ContentType="image/png"/>
  <Override PartName="/ppt/media/image9.png" ContentType="image/png"/>
  <Override PartName="/ppt/media/image10.png" ContentType="image/png"/>
  <Override PartName="/ppt/media/image11.jpeg" ContentType="image/jpeg"/>
  <Override PartName="/ppt/media/image12.jpeg" ContentType="image/jpeg"/>
  <Override PartName="/ppt/media/image13.jpeg" ContentType="image/jpeg"/>
  <Override PartName="/ppt/media/image19.png" ContentType="image/png"/>
  <Override PartName="/ppt/media/image50.gif" ContentType="image/gif"/>
  <Override PartName="/ppt/media/image14.png" ContentType="image/png"/>
  <Override PartName="/ppt/media/image15.png" ContentType="image/png"/>
  <Override PartName="/ppt/media/image16.gif" ContentType="image/gif"/>
  <Override PartName="/ppt/media/image33.jpeg" ContentType="image/jpeg"/>
  <Override PartName="/ppt/media/image18.png" ContentType="image/png"/>
  <Override PartName="/ppt/media/image20.png" ContentType="image/png"/>
  <Override PartName="/ppt/media/image40.jpeg" ContentType="image/jpeg"/>
  <Override PartName="/ppt/media/image21.png" ContentType="image/png"/>
  <Override PartName="/ppt/media/image42.gif" ContentType="image/gif"/>
  <Override PartName="/ppt/media/image22.png" ContentType="image/png"/>
  <Override PartName="/ppt/media/image43.gif" ContentType="image/gif"/>
  <Override PartName="/ppt/media/image23.png" ContentType="image/png"/>
  <Override PartName="/ppt/media/image44.gif" ContentType="image/gif"/>
  <Override PartName="/ppt/media/image24.jpeg" ContentType="image/jpeg"/>
  <Override PartName="/ppt/media/image25.jpeg" ContentType="image/jpeg"/>
  <Override PartName="/ppt/media/image27.png" ContentType="image/png"/>
  <Override PartName="/ppt/media/image26.jpeg" ContentType="image/jpeg"/>
  <Override PartName="/ppt/media/image29.png" ContentType="image/png"/>
  <Override PartName="/ppt/media/image30.png" ContentType="image/png"/>
  <Override PartName="/ppt/media/image51.gif" ContentType="image/gif"/>
  <Override PartName="/ppt/media/image32.png" ContentType="image/png"/>
  <Override PartName="/ppt/media/image53.gif" ContentType="image/gif"/>
  <Override PartName="/ppt/media/image35.png" ContentType="image/png"/>
  <Override PartName="/ppt/media/image37.jpeg" ContentType="image/jpeg"/>
  <Override PartName="/ppt/media/image36.png" ContentType="image/png"/>
  <Override PartName="/ppt/media/image38.png" ContentType="image/png"/>
  <Override PartName="/ppt/media/image54.jpeg" ContentType="image/jpeg"/>
  <Override PartName="/ppt/media/image39.png" ContentType="image/png"/>
  <Override PartName="/ppt/media/image41.png" ContentType="image/png"/>
  <Override PartName="/ppt/media/image45.gif" ContentType="image/gif"/>
  <Override PartName="/ppt/media/image46.gif" ContentType="image/gif"/>
  <Override PartName="/ppt/media/image47.png" ContentType="image/png"/>
  <Override PartName="/ppt/media/image48.png" ContentType="image/png"/>
  <Override PartName="/ppt/media/image49.png" ContentType="image/png"/>
  <Override PartName="/ppt/media/image55.png" ContentType="image/png"/>
  <Override PartName="/ppt/media/image56.png" ContentType="image/png"/>
  <Override PartName="/ppt/media/image57.png" ContentType="image/png"/>
  <Override PartName="/ppt/media/image60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37" Type="http://schemas.openxmlformats.org/officeDocument/2006/relationships/slide" Target="slides/slide27.xml"/><Relationship Id="rId38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50" Type="http://schemas.openxmlformats.org/officeDocument/2006/relationships/slide" Target="slides/slide40.xml"/><Relationship Id="rId51" Type="http://schemas.openxmlformats.org/officeDocument/2006/relationships/slide" Target="slides/slide41.xml"/><Relationship Id="rId52" Type="http://schemas.openxmlformats.org/officeDocument/2006/relationships/slide" Target="slides/slide42.xml"/><Relationship Id="rId53" Type="http://schemas.openxmlformats.org/officeDocument/2006/relationships/slide" Target="slides/slide43.xml"/><Relationship Id="rId54" Type="http://schemas.openxmlformats.org/officeDocument/2006/relationships/slide" Target="slides/slide44.xml"/><Relationship Id="rId55" Type="http://schemas.openxmlformats.org/officeDocument/2006/relationships/slide" Target="slides/slide4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déplacer la diapo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2000" spc="-1" strike="noStrike">
                <a:latin typeface="Arial"/>
              </a:rPr>
              <a:t>Cliquez pour modifier le format des notes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2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2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4ACEBEF2-B5C9-4B7D-8E1A-235029D16501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5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72678F2-A356-402F-802C-791821A8B46A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6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9DA0784-402A-45D3-AFDA-0286A242504C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6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ECD1B44-38EB-4153-AEB8-FA31D2482330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6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5B46124-20BE-437D-9616-A3EE857D6624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6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1A1AFE8-A493-47B6-8F52-FBE0E64334D7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7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845869A4-6528-4B4F-9B28-838AA0A0BD4A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7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6956FAC7-B099-4D0F-ADEB-440DF35A8EDA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7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E7434B8-4600-4F11-BE5A-E02AE0B3230C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8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8674B48-32CD-4767-997D-9B63BC0C9C19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8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62ACA3FB-AE75-4347-A581-D223397BC70B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8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4D7B1042-C9F7-493A-A168-2119F971F4FB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9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4DB0C0A-A703-486B-86E7-BBDEDD258492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9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55471C2-4F07-4B5A-9C60-2E446B3EFC32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9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03B1849-AE7B-4849-B3AD-F38ECC5D30A2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5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59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F495AB5-AF9C-4FB0-B758-DC126DD41129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0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CC22426A-FFA0-486E-89CE-86C9C8C5E0D6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0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820FBD6-B3CA-4561-8D16-4D5591C6336D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0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EA6245C-8F1B-4410-BDEE-0DC58E573307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1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4CFC97C9-8BCC-42E4-BE68-58CB1CFEA71E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46939F06-7374-4B7B-A00D-12968421F764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55BF8642-8247-4BB6-83C5-781E0BA407D5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2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FF99730-25CE-45E5-94E7-09B87FF4BB57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2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4FD1F4B-F398-4BB7-95E8-99E2BE7FFF75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2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8810340-30A6-4DB4-B7CE-F1A8A7CBD66B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2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2FA7CC7-6EDD-4BEE-8A97-8A3D45066745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3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4AC1D8E-B97F-42AC-9182-8255A8E14972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3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84A51168-2E70-4C42-A89A-F6E076A15FA1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3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87A1DAD-C370-4CBA-AE2C-0034BC18A73F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4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715281E-F001-48AF-94FB-5DF09AFD0836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4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65BE0656-720B-4C5B-B06F-BD574DCD41C1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4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BBC839F-A99C-4370-B80F-32885C50FE98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5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3ADBDF9-868E-4E6D-9C8B-41238F11DAF9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5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D071C98-D7E4-435A-99EA-9BC5EAB6175E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5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6A06609-70E8-43DF-A8EC-348C1C558E08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5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F7F6AFE-86B3-4DF4-922A-13422EAD3A49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6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F1A6407C-D0AF-469C-B723-3392D5EFCDB3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6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66D9C23-BD32-4715-AC92-C2A055E24194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6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688EDDD-F074-485C-AB67-F011375134DD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6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rIns="0" tIns="91440" bIns="91440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67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3E2B1AC-5D69-4ECF-89F9-5C0C92A1171F}" type="slidenum">
              <a:rPr b="0" lang="en-US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oogle Shape;12;p38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1" name="Google Shape;14;p38" descr=""/>
          <p:cNvPicPr/>
          <p:nvPr/>
        </p:nvPicPr>
        <p:blipFill>
          <a:blip r:embed="rId3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2" name="CustomShape 1"/>
          <p:cNvSpPr/>
          <p:nvPr/>
        </p:nvSpPr>
        <p:spPr>
          <a:xfrm>
            <a:off x="675360" y="61027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e3e9f7"/>
                </a:solidFill>
                <a:latin typeface="Roboto"/>
                <a:ea typeface="Roboto"/>
              </a:rPr>
              <a:t>CONFIDENTIAL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3" name="CustomShape 2"/>
          <p:cNvSpPr/>
          <p:nvPr/>
        </p:nvSpPr>
        <p:spPr>
          <a:xfrm>
            <a:off x="675360" y="71244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e3e9f7"/>
                </a:solidFill>
                <a:latin typeface="Roboto"/>
                <a:ea typeface="Roboto"/>
              </a:rPr>
              <a:t>Proton</a:t>
            </a:r>
            <a:endParaRPr b="0" lang="fr-FR" sz="23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107;gbbcbdbbb81_0_428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43" name="Google Shape;108;gbbcbdbbb81_0_428" descr=""/>
          <p:cNvPicPr/>
          <p:nvPr/>
        </p:nvPicPr>
        <p:blipFill>
          <a:blip r:embed="rId3"/>
          <a:stretch/>
        </p:blipFill>
        <p:spPr>
          <a:xfrm>
            <a:off x="496008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e9f7">
            <a:alpha val="76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22;ga391373adb_0_129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e9f7">
            <a:alpha val="76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816480" y="2552040"/>
            <a:ext cx="4105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525">
            <a:solidFill>
              <a:srgbClr val="657ee4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22" name="Google Shape;79;ga391373adb_0_30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6423480" y="2552040"/>
            <a:ext cx="4105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525">
            <a:solidFill>
              <a:srgbClr val="657ee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PlaceHolder 3"/>
          <p:cNvSpPr>
            <a:spLocks noGrp="1"/>
          </p:cNvSpPr>
          <p:nvPr>
            <p:ph type="title"/>
          </p:nvPr>
        </p:nvSpPr>
        <p:spPr>
          <a:xfrm>
            <a:off x="635760" y="1201320"/>
            <a:ext cx="9143280" cy="494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1800" spc="-1" strike="noStrike">
                <a:latin typeface="Arial"/>
              </a:rPr>
              <a:t>Cliquez pour éditer le format du texte-titre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96;gbbcbdbbb81_0_938" descr=""/>
          <p:cNvPicPr/>
          <p:nvPr/>
        </p:nvPicPr>
        <p:blipFill>
          <a:blip r:embed="rId2"/>
          <a:srcRect l="3678" t="0" r="0" b="18725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63" name="CustomShape 1"/>
          <p:cNvSpPr/>
          <p:nvPr/>
        </p:nvSpPr>
        <p:spPr>
          <a:xfrm>
            <a:off x="1647000" y="1154520"/>
            <a:ext cx="8897400" cy="454860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520700" dir="1790755" dist="50636" rotWithShape="0">
              <a:srgbClr val="000000">
                <a:alpha val="5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164" name="Google Shape;99;gbbcbdbbb81_0_938" descr=""/>
          <p:cNvPicPr/>
          <p:nvPr/>
        </p:nvPicPr>
        <p:blipFill>
          <a:blip r:embed="rId3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16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122;ga391373adb_0_300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e9f7">
            <a:alpha val="76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116;gbbcbdbbb81_0_634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126;gbbcbdbbb81_0_622" descr=""/>
          <p:cNvPicPr/>
          <p:nvPr/>
        </p:nvPicPr>
        <p:blipFill>
          <a:blip r:embed="rId2"/>
          <a:srcRect l="0" t="1563" r="0" b="0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6.gi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49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6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7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2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3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4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5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6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0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1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2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53.gif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slideLayout" Target="../slideLayouts/slideLayout25.xml"/><Relationship Id="rId6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hyperlink" Target="https://mail.protonmail.com/" TargetMode="External"/><Relationship Id="rId2" Type="http://schemas.openxmlformats.org/officeDocument/2006/relationships/hyperlink" Target="https://openweb.eu.org/articles/grands-principes-de-construction-moderne-de-css" TargetMode="External"/><Relationship Id="rId3" Type="http://schemas.openxmlformats.org/officeDocument/2006/relationships/hyperlink" Target="https://developer.mozilla.org/en-US/docs/Web/CSS/CSS_Logical_Properties" TargetMode="External"/><Relationship Id="rId4" Type="http://schemas.openxmlformats.org/officeDocument/2006/relationships/hyperlink" Target="https://developer.mozilla.org/fr/docs/Web/CSS/:focus-within" TargetMode="External"/><Relationship Id="rId5" Type="http://schemas.openxmlformats.org/officeDocument/2006/relationships/hyperlink" Target="https://developer.mozilla.org/en-US/docs/Web/CSS/:focus-visible" TargetMode="External"/><Relationship Id="rId6" Type="http://schemas.openxmlformats.org/officeDocument/2006/relationships/hyperlink" Target="https://youtu.be/M-0mELaBX8Y" TargetMode="External"/><Relationship Id="rId7" Type="http://schemas.openxmlformats.org/officeDocument/2006/relationships/hyperlink" Target="https://almanac.httparchive.org/en/2020/" TargetMode="External"/><Relationship Id="rId8" Type="http://schemas.openxmlformats.org/officeDocument/2006/relationships/slideLayout" Target="../slideLayouts/slideLayout25.xml"/><Relationship Id="rId9" Type="http://schemas.openxmlformats.org/officeDocument/2006/relationships/notesSlide" Target="../notesSlides/notesSlide4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58;gdbcf7237b0_0_0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327" name="Google Shape;359;gdbcf7237b0_0_0" descr=""/>
          <p:cNvPicPr/>
          <p:nvPr/>
        </p:nvPicPr>
        <p:blipFill>
          <a:blip r:embed="rId2"/>
          <a:stretch/>
        </p:blipFill>
        <p:spPr>
          <a:xfrm>
            <a:off x="0" y="360"/>
            <a:ext cx="12191400" cy="6856200"/>
          </a:xfrm>
          <a:prstGeom prst="rect">
            <a:avLst/>
          </a:prstGeom>
          <a:ln w="0">
            <a:noFill/>
          </a:ln>
        </p:spPr>
      </p:pic>
      <p:sp>
        <p:nvSpPr>
          <p:cNvPr id="328" name="CustomShape 1"/>
          <p:cNvSpPr/>
          <p:nvPr/>
        </p:nvSpPr>
        <p:spPr>
          <a:xfrm>
            <a:off x="2292840" y="1017000"/>
            <a:ext cx="7616160" cy="23457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381000" dir="1794818" dist="151595" rotWithShape="0">
              <a:srgbClr val="435790">
                <a:alpha val="6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29" name="CustomShape 2"/>
          <p:cNvSpPr/>
          <p:nvPr/>
        </p:nvSpPr>
        <p:spPr>
          <a:xfrm>
            <a:off x="2495880" y="1329120"/>
            <a:ext cx="7199640" cy="188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435790"/>
                </a:solidFill>
                <a:latin typeface="Roboto"/>
                <a:ea typeface="Roboto"/>
              </a:rPr>
              <a:t>CSS est facile, quelques lignes avec la dernière approche/techno/framework à la hype, on fixe tout !</a:t>
            </a:r>
            <a:endParaRPr b="0" lang="fr-FR" sz="3200" spc="-1" strike="noStrike">
              <a:latin typeface="Arial"/>
            </a:endParaRPr>
          </a:p>
        </p:txBody>
      </p:sp>
      <p:pic>
        <p:nvPicPr>
          <p:cNvPr id="330" name="Google Shape;362;gdbcf7237b0_0_0" descr=""/>
          <p:cNvPicPr/>
          <p:nvPr/>
        </p:nvPicPr>
        <p:blipFill>
          <a:blip r:embed="rId3"/>
          <a:stretch/>
        </p:blipFill>
        <p:spPr>
          <a:xfrm>
            <a:off x="9011520" y="2502360"/>
            <a:ext cx="570240" cy="713160"/>
          </a:xfrm>
          <a:prstGeom prst="rect">
            <a:avLst/>
          </a:prstGeom>
          <a:ln w="0">
            <a:noFill/>
          </a:ln>
        </p:spPr>
      </p:pic>
      <p:pic>
        <p:nvPicPr>
          <p:cNvPr id="331" name="Google Shape;363;gdbcf7237b0_0_0" descr=""/>
          <p:cNvPicPr/>
          <p:nvPr/>
        </p:nvPicPr>
        <p:blipFill>
          <a:blip r:embed="rId4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332" name="CustomShape 3"/>
          <p:cNvSpPr/>
          <p:nvPr/>
        </p:nvSpPr>
        <p:spPr>
          <a:xfrm>
            <a:off x="4652640" y="5589000"/>
            <a:ext cx="3666240" cy="10479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381000" dir="1794818" dist="151595" rotWithShape="0">
              <a:srgbClr val="435790">
                <a:alpha val="6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33" name="CustomShape 4"/>
          <p:cNvSpPr/>
          <p:nvPr/>
        </p:nvSpPr>
        <p:spPr>
          <a:xfrm>
            <a:off x="4652640" y="5669640"/>
            <a:ext cx="376560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435790"/>
                </a:solidFill>
                <a:latin typeface="Roboto"/>
                <a:ea typeface="Roboto"/>
              </a:rPr>
              <a:t>Nicolas Hoffmann - ProtonMail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435790"/>
                </a:solidFill>
                <a:latin typeface="Roboto"/>
                <a:ea typeface="Roboto"/>
              </a:rPr>
              <a:t>BlendWebMix 2021 @Nico3333fr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CustomShape 1"/>
          <p:cNvSpPr/>
          <p:nvPr/>
        </p:nvSpPr>
        <p:spPr>
          <a:xfrm>
            <a:off x="3188520" y="2417400"/>
            <a:ext cx="5371560" cy="202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rgbClr val="ffffff"/>
                </a:solidFill>
                <a:latin typeface="Roboto"/>
                <a:ea typeface="Roboto"/>
              </a:rPr>
              <a:t>Un titre un brin… putassier.</a:t>
            </a:r>
            <a:endParaRPr b="0" lang="fr-FR" sz="5000" spc="-1" strike="noStrike">
              <a:latin typeface="Arial"/>
            </a:endParaRPr>
          </a:p>
        </p:txBody>
      </p:sp>
      <p:pic>
        <p:nvPicPr>
          <p:cNvPr id="335" name="Google Shape;372;gdbcf7237b0_0_10" descr=""/>
          <p:cNvPicPr/>
          <p:nvPr/>
        </p:nvPicPr>
        <p:blipFill>
          <a:blip r:embed="rId1"/>
          <a:stretch/>
        </p:blipFill>
        <p:spPr>
          <a:xfrm>
            <a:off x="8560800" y="2203200"/>
            <a:ext cx="2450880" cy="2450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Objectifs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337" name="CustomShape 2"/>
          <p:cNvSpPr/>
          <p:nvPr/>
        </p:nvSpPr>
        <p:spPr>
          <a:xfrm>
            <a:off x="681480" y="2571120"/>
            <a:ext cx="4869720" cy="30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sngStrike">
                <a:solidFill>
                  <a:srgbClr val="000000"/>
                </a:solidFill>
                <a:latin typeface="Roboto"/>
                <a:ea typeface="Roboto"/>
              </a:rPr>
              <a:t>Défoncer la hype en trollant sans vergogne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… </a:t>
            </a:r>
            <a:r>
              <a:rPr b="0" lang="en-US" sz="2000" spc="-1" strike="sngStrike">
                <a:solidFill>
                  <a:srgbClr val="000000"/>
                </a:solidFill>
                <a:latin typeface="Roboto"/>
                <a:ea typeface="Roboto"/>
              </a:rPr>
              <a:t>oui, non, bon un petit peu.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Faire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une grille de lecture de la hype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Illustrer cela avec un retour d’XP... sur un vrai bon gros projet ^^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38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176CBE34-3F63-44CD-A81F-19C896C04A16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39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0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" name="CustomShape 6"/>
          <p:cNvSpPr/>
          <p:nvPr/>
        </p:nvSpPr>
        <p:spPr>
          <a:xfrm>
            <a:off x="6675840" y="2571120"/>
            <a:ext cx="4869720" cy="30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Vous faire réfléchir.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Que vous vous posiez de...</a:t>
            </a:r>
            <a:br/>
            <a:r>
              <a:rPr b="1" lang="en-US" sz="2800" spc="-1" strike="noStrike">
                <a:solidFill>
                  <a:srgbClr val="000000"/>
                </a:solidFill>
                <a:latin typeface="Roboto"/>
                <a:ea typeface="Roboto"/>
              </a:rPr>
              <a:t>saines questions</a:t>
            </a:r>
            <a:r>
              <a:rPr b="0" lang="en-US" sz="2800" spc="-1" strike="noStrike">
                <a:solidFill>
                  <a:srgbClr val="000000"/>
                </a:solidFill>
                <a:latin typeface="Roboto"/>
                <a:ea typeface="Roboto"/>
              </a:rPr>
              <a:t>.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1523880" y="79416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Définitions de la hype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35CAC6FA-E9DD-476E-9543-5D35B78EF6EE}" type="slidenum">
              <a:rPr b="1" lang="en-US" sz="1000" spc="-1" strike="noStrike">
                <a:solidFill>
                  <a:srgbClr val="3d414f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744480" y="2743200"/>
            <a:ext cx="5123520" cy="27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Succès d’intérêt, d’estime, de curiosité… uniquement.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45" name="CustomShape 4"/>
          <p:cNvSpPr/>
          <p:nvPr/>
        </p:nvSpPr>
        <p:spPr>
          <a:xfrm>
            <a:off x="757440" y="2049480"/>
            <a:ext cx="5097960" cy="40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657ee4"/>
                </a:solidFill>
                <a:latin typeface="Roboto"/>
                <a:ea typeface="Roboto"/>
              </a:rPr>
              <a:t>Définition N°1 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46" name="CustomShape 5"/>
          <p:cNvSpPr/>
          <p:nvPr/>
        </p:nvSpPr>
        <p:spPr>
          <a:xfrm>
            <a:off x="6348600" y="2049480"/>
            <a:ext cx="5097960" cy="40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657ee4"/>
                </a:solidFill>
                <a:latin typeface="Roboto"/>
                <a:ea typeface="Roboto"/>
              </a:rPr>
              <a:t>Définition N°2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47" name="CustomShape 6"/>
          <p:cNvSpPr/>
          <p:nvPr/>
        </p:nvSpPr>
        <p:spPr>
          <a:xfrm>
            <a:off x="6335640" y="2743200"/>
            <a:ext cx="5123520" cy="27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Gros mouvement de fond vers une techno, méthode, CMS, etc.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348" name="CustomShape 7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635760" y="1201320"/>
            <a:ext cx="9143280" cy="23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La hype telle qu’on </a:t>
            </a:r>
            <a:br/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la vous vend...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201F1F36-4D50-4C13-85DA-EF9C4F233B54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51" name="CustomShape 3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52" name="Google Shape;404;gdbcf7237b0_0_35" descr=""/>
          <p:cNvPicPr/>
          <p:nvPr/>
        </p:nvPicPr>
        <p:blipFill>
          <a:blip r:embed="rId1"/>
          <a:srcRect l="17769" t="0" r="16969" b="0"/>
          <a:stretch/>
        </p:blipFill>
        <p:spPr>
          <a:xfrm>
            <a:off x="7015680" y="0"/>
            <a:ext cx="517536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0A470B5C-B864-4518-9B34-CC9A7CBE58D6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55" name="Google Shape;412;gdbcf7237b0_1_24" descr=""/>
          <p:cNvPicPr/>
          <p:nvPr/>
        </p:nvPicPr>
        <p:blipFill>
          <a:blip r:embed="rId1"/>
          <a:stretch/>
        </p:blipFill>
        <p:spPr>
          <a:xfrm>
            <a:off x="-137520" y="0"/>
            <a:ext cx="12328920" cy="6857280"/>
          </a:xfrm>
          <a:prstGeom prst="rect">
            <a:avLst/>
          </a:prstGeom>
          <a:ln w="0">
            <a:noFill/>
          </a:ln>
        </p:spPr>
      </p:pic>
      <p:pic>
        <p:nvPicPr>
          <p:cNvPr id="356" name="Google Shape;413;gdbcf7237b0_1_24" descr=""/>
          <p:cNvPicPr/>
          <p:nvPr/>
        </p:nvPicPr>
        <p:blipFill>
          <a:blip r:embed="rId2"/>
          <a:stretch/>
        </p:blipFill>
        <p:spPr>
          <a:xfrm>
            <a:off x="10344600" y="1006200"/>
            <a:ext cx="1265040" cy="1265040"/>
          </a:xfrm>
          <a:prstGeom prst="rect">
            <a:avLst/>
          </a:prstGeom>
          <a:ln w="0">
            <a:noFill/>
          </a:ln>
        </p:spPr>
      </p:pic>
    </p:spTree>
  </p:cSld>
  <p:transition spd="slow">
    <p:fade/>
  </p:transition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8EBF6123-8584-4F38-B825-AC8F1C968B3F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58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59" name="Google Shape;421;gdbcf7237b0_1_1" descr=""/>
          <p:cNvPicPr/>
          <p:nvPr/>
        </p:nvPicPr>
        <p:blipFill>
          <a:blip r:embed="rId1"/>
          <a:stretch/>
        </p:blipFill>
        <p:spPr>
          <a:xfrm>
            <a:off x="0" y="0"/>
            <a:ext cx="12328920" cy="6857280"/>
          </a:xfrm>
          <a:prstGeom prst="rect">
            <a:avLst/>
          </a:prstGeom>
          <a:ln w="0">
            <a:noFill/>
          </a:ln>
        </p:spPr>
      </p:pic>
    </p:spTree>
  </p:cSld>
  <p:transition spd="slow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2B15E391-1F71-46C8-9863-78239B07E233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61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62" name="Google Shape;429;gdbcf7237b0_1_35" descr=""/>
          <p:cNvPicPr/>
          <p:nvPr/>
        </p:nvPicPr>
        <p:blipFill>
          <a:blip r:embed="rId1"/>
          <a:stretch/>
        </p:blipFill>
        <p:spPr>
          <a:xfrm>
            <a:off x="-121680" y="0"/>
            <a:ext cx="12328920" cy="6857280"/>
          </a:xfrm>
          <a:prstGeom prst="rect">
            <a:avLst/>
          </a:prstGeom>
          <a:ln w="0">
            <a:noFill/>
          </a:ln>
        </p:spPr>
      </p:pic>
    </p:spTree>
  </p:cSld>
  <p:transition spd="slow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BE59DDF9-4390-411C-B240-2F6DAA1AED7D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64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65" name="Google Shape;437;gb6c961cef2_0_20" descr=""/>
          <p:cNvPicPr/>
          <p:nvPr/>
        </p:nvPicPr>
        <p:blipFill>
          <a:blip r:embed="rId1"/>
          <a:srcRect l="0" t="0" r="0" b="14895"/>
          <a:stretch/>
        </p:blipFill>
        <p:spPr>
          <a:xfrm>
            <a:off x="0" y="-24840"/>
            <a:ext cx="12191400" cy="6882120"/>
          </a:xfrm>
          <a:prstGeom prst="rect">
            <a:avLst/>
          </a:prstGeom>
          <a:ln w="0">
            <a:noFill/>
          </a:ln>
        </p:spPr>
      </p:pic>
    </p:spTree>
  </p:cSld>
  <p:transition spd="slow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16334AAA-C29D-4EE8-8D7B-A65B88034181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367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68" name="Google Shape;445;gdbcf7237b0_1_45" descr=""/>
          <p:cNvPicPr/>
          <p:nvPr/>
        </p:nvPicPr>
        <p:blipFill>
          <a:blip r:embed="rId1"/>
          <a:stretch/>
        </p:blipFill>
        <p:spPr>
          <a:xfrm>
            <a:off x="-121680" y="0"/>
            <a:ext cx="12328920" cy="6857280"/>
          </a:xfrm>
          <a:prstGeom prst="rect">
            <a:avLst/>
          </a:prstGeom>
          <a:ln w="0">
            <a:noFill/>
          </a:ln>
        </p:spPr>
      </p:pic>
    </p:spTree>
  </p:cSld>
  <p:transition spd="slow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2025720" y="2047320"/>
            <a:ext cx="8139960" cy="195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800" spc="-1" strike="noStrike">
                <a:solidFill>
                  <a:srgbClr val="3d414f"/>
                </a:solidFill>
                <a:latin typeface="Roboto"/>
                <a:ea typeface="Roboto"/>
              </a:rPr>
              <a:t>Et qu’en disent certains experts en CSS/UI ?</a:t>
            </a:r>
            <a:endParaRPr b="0" lang="fr-FR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456;gdbcf7237b0_1_79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371" name="Google Shape;457;gdbcf7237b0_1_79" descr=""/>
          <p:cNvPicPr/>
          <p:nvPr/>
        </p:nvPicPr>
        <p:blipFill>
          <a:blip r:embed="rId2"/>
          <a:srcRect l="0" t="7834" r="0" b="783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372" name="CustomShape 1"/>
          <p:cNvSpPr/>
          <p:nvPr/>
        </p:nvSpPr>
        <p:spPr>
          <a:xfrm>
            <a:off x="1665720" y="1154520"/>
            <a:ext cx="9114480" cy="454860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73" name="CustomShape 2"/>
          <p:cNvSpPr/>
          <p:nvPr/>
        </p:nvSpPr>
        <p:spPr>
          <a:xfrm>
            <a:off x="1885320" y="1494360"/>
            <a:ext cx="8744400" cy="402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Bulma a été un choix pour avancer vite en ne faisant que le minimum niveau CSS, donc c’est cool.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endParaRPr b="0" lang="fr-FR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MAIS ! Quand il a fallu créer des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composants un peu spécifiques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, ça a été en faisant des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hacks grossiers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sur les composants Bulma au lieu de créer des trucs réfléchis.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Mr J. (anonyme)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74" name="Google Shape;460;gdbcf7237b0_1_79" descr=""/>
          <p:cNvPicPr/>
          <p:nvPr/>
        </p:nvPicPr>
        <p:blipFill>
          <a:blip r:embed="rId3"/>
          <a:stretch/>
        </p:blipFill>
        <p:spPr>
          <a:xfrm>
            <a:off x="10059480" y="4862520"/>
            <a:ext cx="570240" cy="713160"/>
          </a:xfrm>
          <a:prstGeom prst="rect">
            <a:avLst/>
          </a:prstGeom>
          <a:ln w="0">
            <a:noFill/>
          </a:ln>
        </p:spPr>
      </p:pic>
      <p:pic>
        <p:nvPicPr>
          <p:cNvPr id="375" name="Google Shape;461;gdbcf7237b0_1_79" descr=""/>
          <p:cNvPicPr/>
          <p:nvPr/>
        </p:nvPicPr>
        <p:blipFill>
          <a:blip r:embed="rId4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335520" y="566640"/>
            <a:ext cx="6627600" cy="564408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77" name="CustomShape 2"/>
          <p:cNvSpPr/>
          <p:nvPr/>
        </p:nvSpPr>
        <p:spPr>
          <a:xfrm>
            <a:off x="751680" y="913680"/>
            <a:ext cx="5690520" cy="449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Jamais un framework - Bootstrap - ne vous dispensera de connaître HTML et CSS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. Si vous ne les connaissez pas, vous ne vous servirez pas correctement du framework. 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Et ça invite à questionner l'existence même des frameworks, si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la marche à l'entrée est la même avec et sans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.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Gaël P.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78" name="Google Shape;469;gdbcf7237b0_1_99" descr=""/>
          <p:cNvPicPr/>
          <p:nvPr/>
        </p:nvPicPr>
        <p:blipFill>
          <a:blip r:embed="rId1"/>
          <a:stretch/>
        </p:blipFill>
        <p:spPr>
          <a:xfrm>
            <a:off x="6226200" y="5290560"/>
            <a:ext cx="570240" cy="71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4678920" y="566640"/>
            <a:ext cx="6627600" cy="564408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80" name="CustomShape 2"/>
          <p:cNvSpPr/>
          <p:nvPr/>
        </p:nvSpPr>
        <p:spPr>
          <a:xfrm>
            <a:off x="5095080" y="913680"/>
            <a:ext cx="5690520" cy="449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Tailwinds, c'est du CSS in HTML, du CSS atomique poussé à son paroxysme.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Ce n'est pas révolutionnaire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, mais c'est pensé pour ne surtout pas avoir à coder de CSS spécifique, idéal pour des applications web à interface riche. </a:t>
            </a:r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Mais dès qu'il s'agit de couleur, c'est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très figé parce qu'aucune abstraction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, rendant le theming impossible.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Matthieu B.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81" name="Google Shape;477;gb6c961cef2_0_29" descr=""/>
          <p:cNvPicPr/>
          <p:nvPr/>
        </p:nvPicPr>
        <p:blipFill>
          <a:blip r:embed="rId1"/>
          <a:stretch/>
        </p:blipFill>
        <p:spPr>
          <a:xfrm>
            <a:off x="10569600" y="5290560"/>
            <a:ext cx="570240" cy="71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502200" y="523080"/>
            <a:ext cx="11187360" cy="56973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83" name="CustomShape 2"/>
          <p:cNvSpPr/>
          <p:nvPr/>
        </p:nvSpPr>
        <p:spPr>
          <a:xfrm>
            <a:off x="890640" y="924480"/>
            <a:ext cx="10409760" cy="50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Styled-components apporte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un peu de confort d'écriture pour les dévs JS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, mais ça amène aussi son lot de complexités. Gérer des couleurs, avoir des variables et des conditions est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beaucoup plus simple avec Sass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par exemple. </a:t>
            </a:r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Vous pouvez avoir des problèmes de performances ou un ordre de compilation différent entre deux compilations.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Au final le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seul gain pour lequel ça en vaut vraiment la peine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ce sont : les variables dynamiques (et encore) et la gestion de thèmes à la volée (un mode dark et mode light par exemple).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Thomas Z.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84" name="Google Shape;485;gdbcf7237b0_1_89" descr=""/>
          <p:cNvPicPr/>
          <p:nvPr/>
        </p:nvPicPr>
        <p:blipFill>
          <a:blip r:embed="rId1"/>
          <a:stretch/>
        </p:blipFill>
        <p:spPr>
          <a:xfrm>
            <a:off x="10991880" y="5348160"/>
            <a:ext cx="570240" cy="71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ustomShape 1"/>
          <p:cNvSpPr/>
          <p:nvPr/>
        </p:nvSpPr>
        <p:spPr>
          <a:xfrm>
            <a:off x="2255760" y="566640"/>
            <a:ext cx="7749360" cy="564408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86" name="CustomShape 2"/>
          <p:cNvSpPr/>
          <p:nvPr/>
        </p:nvSpPr>
        <p:spPr>
          <a:xfrm>
            <a:off x="2648880" y="850320"/>
            <a:ext cx="7113240" cy="50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Un framework est une capitalisation de ressources (testeurs, contributeurs, etc.)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alignés sur une trajectoire commune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et une façon de faire. 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Et en tant que tel,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si vous adhérez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(ou tolérez) la mécanique du framework, vous gagnerez du temps et de la robustesse grâce à la communauté derrière. Mais ils n'ont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pas vocation à pallier un manque de connaissance ou de savoir-faire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.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Gaël P.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87" name="Google Shape;493;gdbcf7237b0_1_108" descr=""/>
          <p:cNvPicPr/>
          <p:nvPr/>
        </p:nvPicPr>
        <p:blipFill>
          <a:blip r:embed="rId1"/>
          <a:stretch/>
        </p:blipFill>
        <p:spPr>
          <a:xfrm>
            <a:off x="9191520" y="5313600"/>
            <a:ext cx="570240" cy="71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498;gdbcf7237b0_1_115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389" name="Google Shape;499;gdbcf7237b0_1_115" descr=""/>
          <p:cNvPicPr/>
          <p:nvPr/>
        </p:nvPicPr>
        <p:blipFill>
          <a:blip r:embed="rId2"/>
          <a:srcRect l="0" t="7834" r="0" b="783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390" name="CustomShape 1"/>
          <p:cNvSpPr/>
          <p:nvPr/>
        </p:nvSpPr>
        <p:spPr>
          <a:xfrm>
            <a:off x="1665720" y="913680"/>
            <a:ext cx="9114480" cy="52275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200025" dir="1797598" dist="190310" rotWithShape="0">
              <a:srgbClr val="375055">
                <a:alpha val="5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91" name="CustomShape 2"/>
          <p:cNvSpPr/>
          <p:nvPr/>
        </p:nvSpPr>
        <p:spPr>
          <a:xfrm>
            <a:off x="1885320" y="1113480"/>
            <a:ext cx="8744400" cy="47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Faire le CSS d’un site c’est une balade en montagne où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ça monte un peu, mais c’est pas très fatigant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, il faut juste savoir connaître les bons chemins pour arriver au point B. 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Avec un framework c’est plutôt </a:t>
            </a:r>
            <a:r>
              <a:rPr b="1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une route macadam qui contourne la montagne, qui est bien plate, et dès que tu veux atteindre le point B ça te lâche au pied de la falaise</a:t>
            </a:r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 en te disant “on t’a amené à 50m à vol d’oiseau du point B, il est en haut de la falaise”.</a:t>
            </a:r>
            <a:br/>
            <a:br/>
            <a:r>
              <a:rPr b="0" i="1" lang="en-US" sz="2400" spc="-1" strike="noStrike">
                <a:solidFill>
                  <a:srgbClr val="435790"/>
                </a:solidFill>
                <a:latin typeface="Roboto"/>
                <a:ea typeface="Roboto"/>
              </a:rPr>
              <a:t>Mr J.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392" name="Google Shape;502;gdbcf7237b0_1_115" descr=""/>
          <p:cNvPicPr/>
          <p:nvPr/>
        </p:nvPicPr>
        <p:blipFill>
          <a:blip r:embed="rId3"/>
          <a:stretch/>
        </p:blipFill>
        <p:spPr>
          <a:xfrm>
            <a:off x="9973800" y="5127840"/>
            <a:ext cx="570240" cy="713160"/>
          </a:xfrm>
          <a:prstGeom prst="rect">
            <a:avLst/>
          </a:prstGeom>
          <a:ln w="0">
            <a:noFill/>
          </a:ln>
        </p:spPr>
      </p:pic>
      <p:pic>
        <p:nvPicPr>
          <p:cNvPr id="393" name="Google Shape;503;gdbcf7237b0_1_115" descr=""/>
          <p:cNvPicPr/>
          <p:nvPr/>
        </p:nvPicPr>
        <p:blipFill>
          <a:blip r:embed="rId4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e9f7">
            <a:alpha val="76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508;gdbcf7237b0_1_128" descr=""/>
          <p:cNvPicPr/>
          <p:nvPr/>
        </p:nvPicPr>
        <p:blipFill>
          <a:blip r:embed="rId1"/>
          <a:stretch/>
        </p:blipFill>
        <p:spPr>
          <a:xfrm>
            <a:off x="7048440" y="0"/>
            <a:ext cx="5142960" cy="6857280"/>
          </a:xfrm>
          <a:prstGeom prst="rect">
            <a:avLst/>
          </a:prstGeom>
          <a:ln w="0">
            <a:noFill/>
          </a:ln>
        </p:spPr>
      </p:pic>
      <p:sp>
        <p:nvSpPr>
          <p:cNvPr id="395" name="CustomShape 1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63FD1200-58B3-46E5-B095-F7ECE2BF3374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pic>
        <p:nvPicPr>
          <p:cNvPr id="396" name="Google Shape;510;gdbcf7237b0_1_128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  <p:sp>
        <p:nvSpPr>
          <p:cNvPr id="397" name="CustomShape 2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8" name="CustomShape 3"/>
          <p:cNvSpPr/>
          <p:nvPr/>
        </p:nvSpPr>
        <p:spPr>
          <a:xfrm>
            <a:off x="972720" y="799920"/>
            <a:ext cx="448416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2c3747"/>
                </a:solidFill>
                <a:latin typeface="Roboto"/>
                <a:ea typeface="Roboto"/>
              </a:rPr>
              <a:t>Le projet - ProtonMail V4</a:t>
            </a:r>
            <a:endParaRPr b="0" lang="fr-FR" sz="3000" spc="-1" strike="noStrike">
              <a:latin typeface="Arial"/>
            </a:endParaRPr>
          </a:p>
        </p:txBody>
      </p:sp>
      <p:pic>
        <p:nvPicPr>
          <p:cNvPr id="399" name="Google Shape;513;gdbcf7237b0_1_128" descr=""/>
          <p:cNvPicPr/>
          <p:nvPr/>
        </p:nvPicPr>
        <p:blipFill>
          <a:blip r:embed="rId3"/>
          <a:stretch/>
        </p:blipFill>
        <p:spPr>
          <a:xfrm>
            <a:off x="-248760" y="1902240"/>
            <a:ext cx="7737840" cy="391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e9f7">
            <a:alpha val="76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518;ga03ddecf0d_0_164" descr=""/>
          <p:cNvPicPr/>
          <p:nvPr/>
        </p:nvPicPr>
        <p:blipFill>
          <a:blip r:embed="rId1"/>
          <a:srcRect l="11840" t="0" r="33599" b="0"/>
          <a:stretch/>
        </p:blipFill>
        <p:spPr>
          <a:xfrm>
            <a:off x="6564960" y="0"/>
            <a:ext cx="5626440" cy="6875280"/>
          </a:xfrm>
          <a:prstGeom prst="rect">
            <a:avLst/>
          </a:prstGeom>
          <a:ln w="0">
            <a:noFill/>
          </a:ln>
        </p:spPr>
      </p:pic>
      <p:sp>
        <p:nvSpPr>
          <p:cNvPr id="401" name="CustomShape 1"/>
          <p:cNvSpPr/>
          <p:nvPr/>
        </p:nvSpPr>
        <p:spPr>
          <a:xfrm>
            <a:off x="940680" y="5419800"/>
            <a:ext cx="5155920" cy="41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2d303a"/>
                </a:solidFill>
                <a:latin typeface="Roboto"/>
                <a:ea typeface="Roboto"/>
              </a:rPr>
              <a:t>“</a:t>
            </a:r>
            <a:r>
              <a:rPr b="0" lang="en-US" sz="1600" spc="-1" strike="noStrike">
                <a:solidFill>
                  <a:srgbClr val="2d303a"/>
                </a:solidFill>
                <a:latin typeface="Roboto"/>
                <a:ea typeface="Roboto"/>
              </a:rPr>
              <a:t>One of the World’s strongest privacy brands”</a:t>
            </a:r>
            <a:endParaRPr b="0" lang="fr-FR" sz="1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fr-FR" sz="1600" spc="-1" strike="noStrike">
              <a:latin typeface="Arial"/>
            </a:endParaRPr>
          </a:p>
        </p:txBody>
      </p:sp>
      <p:sp>
        <p:nvSpPr>
          <p:cNvPr id="402" name="CustomShape 2"/>
          <p:cNvSpPr/>
          <p:nvPr/>
        </p:nvSpPr>
        <p:spPr>
          <a:xfrm>
            <a:off x="1050120" y="3021480"/>
            <a:ext cx="1242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657ee4"/>
                </a:solidFill>
                <a:latin typeface="Roboto Black"/>
                <a:ea typeface="Roboto Black"/>
              </a:rPr>
              <a:t>&gt;50M</a:t>
            </a:r>
            <a:r>
              <a:rPr b="0" lang="en-US" sz="2200" spc="-1" strike="noStrike">
                <a:solidFill>
                  <a:srgbClr val="657ee4"/>
                </a:solidFill>
                <a:latin typeface="Roboto"/>
                <a:ea typeface="Roboto"/>
              </a:rPr>
              <a:t> </a:t>
            </a:r>
            <a:r>
              <a:rPr b="0" lang="en-US" sz="1600" spc="-1" strike="noStrike">
                <a:solidFill>
                  <a:srgbClr val="3d424f"/>
                </a:solidFill>
                <a:latin typeface="Roboto"/>
                <a:ea typeface="Roboto"/>
              </a:rPr>
              <a:t>utilisateurs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403" name="CustomShape 3"/>
          <p:cNvSpPr/>
          <p:nvPr/>
        </p:nvSpPr>
        <p:spPr>
          <a:xfrm>
            <a:off x="1050120" y="3980520"/>
            <a:ext cx="145404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657ee4"/>
                </a:solidFill>
                <a:latin typeface="Roboto Black"/>
                <a:ea typeface="Roboto Black"/>
              </a:rPr>
              <a:t>&gt;250</a:t>
            </a:r>
            <a:r>
              <a:rPr b="0" lang="en-US" sz="2200" spc="-1" strike="noStrike">
                <a:solidFill>
                  <a:srgbClr val="657ee4"/>
                </a:solidFill>
                <a:latin typeface="Roboto"/>
                <a:ea typeface="Roboto"/>
              </a:rPr>
              <a:t> </a:t>
            </a:r>
            <a:endParaRPr b="0" lang="fr-FR" sz="2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personnes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404" name="CustomShape 4"/>
          <p:cNvSpPr/>
          <p:nvPr/>
        </p:nvSpPr>
        <p:spPr>
          <a:xfrm>
            <a:off x="1050120" y="1855080"/>
            <a:ext cx="44841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657ee4"/>
                </a:solidFill>
                <a:latin typeface="Roboto Black"/>
                <a:ea typeface="Roboto Black"/>
              </a:rPr>
              <a:t>Fondé au CERN</a:t>
            </a:r>
            <a:r>
              <a:rPr b="1" lang="en-US" sz="2200" spc="-1" strike="noStrike">
                <a:solidFill>
                  <a:srgbClr val="657ee4"/>
                </a:solidFill>
                <a:latin typeface="Roboto"/>
                <a:ea typeface="Roboto"/>
              </a:rPr>
              <a:t> </a:t>
            </a:r>
            <a:endParaRPr b="0" lang="fr-FR" sz="2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(Centre Européen pour la Recherche Nucléaire) en 2014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405" name="CustomShape 5"/>
          <p:cNvSpPr/>
          <p:nvPr/>
        </p:nvSpPr>
        <p:spPr>
          <a:xfrm>
            <a:off x="4156200" y="3021480"/>
            <a:ext cx="145404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657ee4"/>
                </a:solidFill>
                <a:latin typeface="Roboto Black"/>
                <a:ea typeface="Roboto Black"/>
              </a:rPr>
              <a:t>6 bureaux</a:t>
            </a:r>
            <a:endParaRPr b="0" lang="fr-FR" sz="2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Genève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Zurich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Skopje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Prague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Vilnius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Taipei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406" name="CustomShape 6"/>
          <p:cNvSpPr/>
          <p:nvPr/>
        </p:nvSpPr>
        <p:spPr>
          <a:xfrm>
            <a:off x="2598840" y="3021480"/>
            <a:ext cx="1242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657ee4"/>
                </a:solidFill>
                <a:latin typeface="Roboto Black"/>
                <a:ea typeface="Roboto Black"/>
              </a:rPr>
              <a:t>180+</a:t>
            </a:r>
            <a:r>
              <a:rPr b="0" lang="en-US" sz="2200" spc="-1" strike="noStrike">
                <a:solidFill>
                  <a:srgbClr val="657ee4"/>
                </a:solidFill>
                <a:latin typeface="Roboto"/>
                <a:ea typeface="Roboto"/>
              </a:rPr>
              <a:t> </a:t>
            </a:r>
            <a:r>
              <a:rPr b="0" lang="en-US" sz="1400" spc="-1" strike="noStrike">
                <a:solidFill>
                  <a:srgbClr val="3d424f"/>
                </a:solidFill>
                <a:latin typeface="Roboto"/>
                <a:ea typeface="Roboto"/>
              </a:rPr>
              <a:t>pays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407" name="CustomShape 7"/>
          <p:cNvSpPr/>
          <p:nvPr/>
        </p:nvSpPr>
        <p:spPr>
          <a:xfrm>
            <a:off x="940680" y="761040"/>
            <a:ext cx="554436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Proton Technologies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08" name="CustomShape 8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E4CAA408-53CE-4686-8319-30473106A7CA}" type="slidenum">
              <a:rPr b="1" lang="en-US" sz="1000" spc="-1" strike="noStrike">
                <a:solidFill>
                  <a:srgbClr val="3d414f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09" name="CustomShape 9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10" name="Google Shape;528;ga03ddecf0d_0_164" descr=""/>
          <p:cNvPicPr/>
          <p:nvPr/>
        </p:nvPicPr>
        <p:blipFill>
          <a:blip r:embed="rId2"/>
          <a:stretch/>
        </p:blipFill>
        <p:spPr>
          <a:xfrm>
            <a:off x="9865440" y="6262200"/>
            <a:ext cx="1829160" cy="29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1ère étape : le démarrage de la refonte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12" name="CustomShape 2"/>
          <p:cNvSpPr/>
          <p:nvPr/>
        </p:nvSpPr>
        <p:spPr>
          <a:xfrm>
            <a:off x="681480" y="2571120"/>
            <a:ext cx="9554760" cy="30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La </a:t>
            </a:r>
            <a:r>
              <a:rPr b="0" lang="en-US" sz="2000" spc="-1" strike="sngStrike">
                <a:solidFill>
                  <a:srgbClr val="000000"/>
                </a:solidFill>
                <a:latin typeface="Roboto"/>
                <a:ea typeface="Roboto"/>
              </a:rPr>
              <a:t>période de rut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danse de la séduction des devs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Qui choisit quoi ? Et pour qui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i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Petit exemple informatif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13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95D14634-9AEA-407D-AC84-9F34992A528D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14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16" name="Google Shape;539;gdbcf7237b0_1_54" descr=""/>
          <p:cNvPicPr/>
          <p:nvPr/>
        </p:nvPicPr>
        <p:blipFill>
          <a:blip r:embed="rId1"/>
          <a:stretch/>
        </p:blipFill>
        <p:spPr>
          <a:xfrm>
            <a:off x="6707520" y="3327840"/>
            <a:ext cx="4552200" cy="2552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1000"/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" dur="1000"/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" dur="1000"/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N°1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18" name="CustomShape 2"/>
          <p:cNvSpPr/>
          <p:nvPr/>
        </p:nvSpPr>
        <p:spPr>
          <a:xfrm>
            <a:off x="681480" y="2128680"/>
            <a:ext cx="10653840" cy="30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Qui qui c’est qui me vend la hype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lang="en-US" sz="2800" spc="-1" strike="noStrike">
                <a:solidFill>
                  <a:srgbClr val="000000"/>
                </a:solidFill>
                <a:latin typeface="Roboto"/>
                <a:ea typeface="Roboto"/>
              </a:rPr>
              <a:t>Coolitude VS Choix industriel</a:t>
            </a:r>
            <a:endParaRPr b="0" lang="fr-FR" sz="2800" spc="-1" strike="noStrike">
              <a:latin typeface="Arial"/>
            </a:endParaRPr>
          </a:p>
        </p:txBody>
      </p:sp>
      <p:sp>
        <p:nvSpPr>
          <p:cNvPr id="419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997F766C-CABA-4D41-BD38-C28F3995AC8F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20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1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2" name="Google Shape;550;gdf24688d8d_0_0" descr=""/>
          <p:cNvPicPr/>
          <p:nvPr/>
        </p:nvPicPr>
        <p:blipFill>
          <a:blip r:embed="rId1"/>
          <a:stretch/>
        </p:blipFill>
        <p:spPr>
          <a:xfrm>
            <a:off x="7380000" y="3240000"/>
            <a:ext cx="4086360" cy="3030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"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2e étape : l’existant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681480" y="2571120"/>
            <a:ext cx="9554760" cy="30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Existant “délicat”...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Périmètre évolutif...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À différents états !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Équipe expérimentée mais non experte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… 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Je suis seul ! ¯\_(</a:t>
            </a:r>
            <a:r>
              <a:rPr b="0" lang="zh-CN" sz="2000" spc="-1" strike="noStrike">
                <a:solidFill>
                  <a:srgbClr val="000000"/>
                </a:solidFill>
                <a:latin typeface="Roboto"/>
                <a:ea typeface="Roboto"/>
              </a:rPr>
              <a:t>ツ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)_/¯ 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8EAF1FA2-EEE4-4D09-8401-18B93BC26D37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26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7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N°2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29" name="CustomShape 2"/>
          <p:cNvSpPr/>
          <p:nvPr/>
        </p:nvSpPr>
        <p:spPr>
          <a:xfrm>
            <a:off x="681480" y="2128680"/>
            <a:ext cx="10653840" cy="30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Combien ça me coûte pour y entrer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i="1" lang="en-US" sz="2800" spc="-1" strike="noStrike">
                <a:solidFill>
                  <a:srgbClr val="000000"/>
                </a:solidFill>
                <a:latin typeface="Roboto"/>
                <a:ea typeface="Roboto"/>
              </a:rPr>
              <a:t>“</a:t>
            </a:r>
            <a:r>
              <a:rPr b="0" i="1" lang="en-US" sz="2800" spc="-1" strike="noStrike">
                <a:solidFill>
                  <a:srgbClr val="000000"/>
                </a:solidFill>
                <a:latin typeface="Roboto"/>
                <a:ea typeface="Roboto"/>
              </a:rPr>
              <a:t>Doigts dans engrenages”</a:t>
            </a:r>
            <a:endParaRPr b="0" lang="fr-FR" sz="2800" spc="-1" strike="noStrike">
              <a:latin typeface="Arial"/>
            </a:endParaRPr>
          </a:p>
        </p:txBody>
      </p:sp>
      <p:sp>
        <p:nvSpPr>
          <p:cNvPr id="430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09346EB6-F450-4CB6-9E11-2BF45E78F5B7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31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2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3" name="Google Shape;571;gdf3d35d626_0_3" descr=""/>
          <p:cNvPicPr/>
          <p:nvPr/>
        </p:nvPicPr>
        <p:blipFill>
          <a:blip r:embed="rId1"/>
          <a:stretch/>
        </p:blipFill>
        <p:spPr>
          <a:xfrm>
            <a:off x="6961320" y="3339720"/>
            <a:ext cx="4666680" cy="216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0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3e étape : quelle approches techniques ? 1/2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35" name="CustomShape 2"/>
          <p:cNvSpPr/>
          <p:nvPr/>
        </p:nvSpPr>
        <p:spPr>
          <a:xfrm>
            <a:off x="681480" y="2571120"/>
            <a:ext cx="9554760" cy="30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Mais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toutes 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mon capitaine !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OOCSS, BEM, SMACSS, Utility-first (classes atomiques)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=&gt; OSEF de l'approche, prenez le meilleur de chacune et faites la vôtre.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36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6DD705A2-EE1A-4B63-A9DC-DE73C130998B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37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8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3e étape : quelle approches techniques ? 2/2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40" name="CustomShape 2"/>
          <p:cNvSpPr/>
          <p:nvPr/>
        </p:nvSpPr>
        <p:spPr>
          <a:xfrm>
            <a:off x="681480" y="2571120"/>
            <a:ext cx="9554760" cy="345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Et surtout de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bonnes conventions/outils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pratiques :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Namespacing, kill nesting, décorelling et autres trucs brillants en -ing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Classes utilitaires, composant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Séparer positionnement du design d’un composant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Spécificité aussi plate que possible, etc.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=&gt;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“Boring” code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. 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41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EB7D4D9E-74C3-4EAE-9D0C-4EA414974A77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42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3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N°3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45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Vous pouvez faire ce que vous voulez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i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(troll : en gros, ce que la hype sur-ingéniérie souvent)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46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BEE6252C-37EB-4252-BA32-ADB4E5AB4ABF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47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8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9" name="Google Shape;602;gdf3d35d626_0_33" descr=""/>
          <p:cNvPicPr/>
          <p:nvPr/>
        </p:nvPicPr>
        <p:blipFill>
          <a:blip r:embed="rId1"/>
          <a:stretch/>
        </p:blipFill>
        <p:spPr>
          <a:xfrm>
            <a:off x="8166600" y="3429000"/>
            <a:ext cx="3390120" cy="190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" dur="indefinite" restart="never" nodeType="tmRoot">
          <p:childTnLst>
            <p:seq>
              <p:cTn id="62" dur="indefinite" nodeType="mainSeq">
                <p:childTnLst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7"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2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BONUS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51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La technique c’est bien, et le métier ou la communication cross-teams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lang="en-US" sz="1800" spc="-1" strike="noStrike">
                <a:solidFill>
                  <a:srgbClr val="000000"/>
                </a:solidFill>
                <a:latin typeface="Roboto"/>
                <a:ea typeface="Roboto"/>
              </a:rPr>
              <a:t>La hype ne répond pas à cela. Des gens multi-cartes si ^^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52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C45B2F4C-A580-40D3-AADD-DF8D3A2A5BB0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53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4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55" name="Google Shape;613;gdf3d35d626_0_45" descr=""/>
          <p:cNvPicPr/>
          <p:nvPr/>
        </p:nvPicPr>
        <p:blipFill>
          <a:blip r:embed="rId1"/>
          <a:stretch/>
        </p:blipFill>
        <p:spPr>
          <a:xfrm>
            <a:off x="9493920" y="4221000"/>
            <a:ext cx="1841400" cy="182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3" dur="indefinite" restart="never" nodeType="tmRoot">
          <p:childTnLst>
            <p:seq>
              <p:cTn id="74" dur="indefinite" nodeType="mainSeq">
                <p:childTnLst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9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4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4e étape : l’histoire continue, et ça devient dur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57" name="CustomShape 2"/>
          <p:cNvSpPr/>
          <p:nvPr/>
        </p:nvSpPr>
        <p:spPr>
          <a:xfrm>
            <a:off x="681480" y="2571120"/>
            <a:ext cx="9554760" cy="345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Calendar/Mail sortis en beta, dark mode, Proton Drive arrive...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Surchauffe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personnelle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Goulot d’étranglement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</p:txBody>
      </p:sp>
      <p:sp>
        <p:nvSpPr>
          <p:cNvPr id="458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5874AC1E-A118-4332-B55A-73D103A5F448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59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0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61" name="Google Shape;624;gdf88cc1ff1_0_20" descr=""/>
          <p:cNvPicPr/>
          <p:nvPr/>
        </p:nvPicPr>
        <p:blipFill>
          <a:blip r:embed="rId1"/>
          <a:stretch/>
        </p:blipFill>
        <p:spPr>
          <a:xfrm>
            <a:off x="499320" y="4418640"/>
            <a:ext cx="3660480" cy="1852200"/>
          </a:xfrm>
          <a:prstGeom prst="rect">
            <a:avLst/>
          </a:prstGeom>
          <a:ln w="0">
            <a:noFill/>
          </a:ln>
        </p:spPr>
      </p:pic>
      <p:pic>
        <p:nvPicPr>
          <p:cNvPr id="462" name="Google Shape;625;gdf88cc1ff1_0_20" descr=""/>
          <p:cNvPicPr/>
          <p:nvPr/>
        </p:nvPicPr>
        <p:blipFill>
          <a:blip r:embed="rId2"/>
          <a:stretch/>
        </p:blipFill>
        <p:spPr>
          <a:xfrm>
            <a:off x="3942720" y="4418640"/>
            <a:ext cx="3660480" cy="1852200"/>
          </a:xfrm>
          <a:prstGeom prst="rect">
            <a:avLst/>
          </a:prstGeom>
          <a:ln w="0">
            <a:noFill/>
          </a:ln>
        </p:spPr>
      </p:pic>
      <p:pic>
        <p:nvPicPr>
          <p:cNvPr id="463" name="Google Shape;626;gdf88cc1ff1_0_20" descr=""/>
          <p:cNvPicPr/>
          <p:nvPr/>
        </p:nvPicPr>
        <p:blipFill>
          <a:blip r:embed="rId3"/>
          <a:stretch/>
        </p:blipFill>
        <p:spPr>
          <a:xfrm>
            <a:off x="7603920" y="4418640"/>
            <a:ext cx="3660480" cy="185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N°4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65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Et si un maillon faible vient se loger là-dedans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i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Ce maillon faible pouvant être… vous.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66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B29B1BEA-27B8-414E-ACE4-8CAC93087BD3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67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8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69" name="Google Shape;637;gdf88cc1ff1_0_9" descr=""/>
          <p:cNvPicPr/>
          <p:nvPr/>
        </p:nvPicPr>
        <p:blipFill>
          <a:blip r:embed="rId1"/>
          <a:stretch/>
        </p:blipFill>
        <p:spPr>
          <a:xfrm>
            <a:off x="7187760" y="3552120"/>
            <a:ext cx="4475880" cy="183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1"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6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N°5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D’ailleurs, où sont les points faibles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i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Si vous ne les connaissez pas, vous êtes mort.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72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F619DFF9-CF3C-4605-B7E6-521854A85403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73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4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75" name="Google Shape;648;gdf88cc1ff1_0_33" descr=""/>
          <p:cNvPicPr/>
          <p:nvPr/>
        </p:nvPicPr>
        <p:blipFill>
          <a:blip r:embed="rId1"/>
          <a:stretch/>
        </p:blipFill>
        <p:spPr>
          <a:xfrm>
            <a:off x="8287920" y="3614040"/>
            <a:ext cx="3047400" cy="1713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7" dur="indefinite" restart="never" nodeType="tmRoot">
          <p:childTnLst>
            <p:seq>
              <p:cTn id="98" dur="indefinite" nodeType="mainSeq">
                <p:childTnLst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8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5e étape : des refactos, et aller beaucoup plus loin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77" name="CustomShape 2"/>
          <p:cNvSpPr/>
          <p:nvPr/>
        </p:nvSpPr>
        <p:spPr>
          <a:xfrm>
            <a:off x="681480" y="2571120"/>
            <a:ext cx="9554760" cy="345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Un collègue arrive, je respire un peu. 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Que se passe-t-il quand quelque chose doit changer ? Évoluer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Exemple avec les helpers/reworks/etc.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78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6D12A577-CC7B-4275-82CD-9BD4CAB2D670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79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0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6e étape : aller beaucoup plus loin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82" name="CustomShape 2"/>
          <p:cNvSpPr/>
          <p:nvPr/>
        </p:nvSpPr>
        <p:spPr>
          <a:xfrm>
            <a:off x="681480" y="2571120"/>
            <a:ext cx="9554760" cy="345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Industrialisation des thèmes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Définir et composer le langage entre design/devs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Préparer de l’internationalisation avancée...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83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59011824-B763-48E7-90EF-140463531944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84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5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N°5 et 6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87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Combien ça me coûte… pour en sortir ?</a:t>
            </a:r>
            <a:br/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Ou changer quelque chose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i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Combien de doigts/mains/bras restent dans l’engrenage ?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88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C188BB97-B8A3-4F22-89F6-DDDFDA1118F0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89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0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91" name="Google Shape;679;gdf88cc1ff1_0_45" descr=""/>
          <p:cNvPicPr/>
          <p:nvPr/>
        </p:nvPicPr>
        <p:blipFill>
          <a:blip r:embed="rId1"/>
          <a:stretch/>
        </p:blipFill>
        <p:spPr>
          <a:xfrm>
            <a:off x="9512280" y="3581280"/>
            <a:ext cx="1823040" cy="182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7e étape bonus : gérer des “càlc()”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93" name="CustomShape 2"/>
          <p:cNvSpPr/>
          <p:nvPr/>
        </p:nvSpPr>
        <p:spPr>
          <a:xfrm>
            <a:off x="681480" y="2571120"/>
            <a:ext cx="9554760" cy="345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Un système smart, rodé, éprouvé…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Résiste-t-il à des imprévus…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… 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communément appelés =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as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à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a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on</a:t>
            </a:r>
            <a:endParaRPr b="0" lang="fr-FR" sz="2000" spc="-1" strike="noStrike">
              <a:latin typeface="Arial"/>
            </a:endParaRPr>
          </a:p>
          <a:p>
            <a:pPr marL="457200"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</p:txBody>
      </p:sp>
      <p:sp>
        <p:nvSpPr>
          <p:cNvPr id="494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72684571-DA08-43F8-A66E-4548196945BF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495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6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POINT N°7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498" name="CustomShape 2"/>
          <p:cNvSpPr/>
          <p:nvPr/>
        </p:nvSpPr>
        <p:spPr>
          <a:xfrm>
            <a:off x="681480" y="2128680"/>
            <a:ext cx="10653840" cy="368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en-US" sz="3300" spc="-1" strike="noStrike">
                <a:solidFill>
                  <a:srgbClr val="000000"/>
                </a:solidFill>
                <a:latin typeface="Roboto"/>
                <a:ea typeface="Roboto"/>
              </a:rPr>
              <a:t>Des postulats malmenés ? Un “cas à la con” ?</a:t>
            </a:r>
            <a:endParaRPr b="0" lang="fr-FR" sz="33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br/>
            <a:br/>
            <a:r>
              <a:rPr b="0" lang="en-US" sz="1800" spc="-1" strike="noStrike">
                <a:solidFill>
                  <a:srgbClr val="000000"/>
                </a:solidFill>
                <a:latin typeface="Roboto"/>
                <a:ea typeface="Roboto"/>
              </a:rPr>
              <a:t>Le système est-il tolérant ? </a:t>
            </a:r>
            <a:br/>
            <a:r>
              <a:rPr b="0" lang="en-US" sz="1800" spc="-1" strike="noStrike">
                <a:solidFill>
                  <a:srgbClr val="000000"/>
                </a:solidFill>
                <a:latin typeface="Roboto"/>
                <a:ea typeface="Roboto"/>
              </a:rPr>
              <a:t>Quel équilibre entre consistance et liberté ?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99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64F320D6-88E6-4616-BF8B-A5B2CD98E014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00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1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02" name="Google Shape;700;gdf88cc1ff1_0_65" descr=""/>
          <p:cNvPicPr/>
          <p:nvPr/>
        </p:nvPicPr>
        <p:blipFill>
          <a:blip r:embed="rId1"/>
          <a:stretch/>
        </p:blipFill>
        <p:spPr>
          <a:xfrm>
            <a:off x="6978960" y="3386880"/>
            <a:ext cx="4571280" cy="257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1" dur="indefinite" restart="never" nodeType="tmRoot">
          <p:childTnLst>
            <p:seq>
              <p:cTn id="122" dur="indefinite" nodeType="mainSeq">
                <p:childTnLst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7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2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Grille de lecture de la hype !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04" name="CustomShape 2"/>
          <p:cNvSpPr/>
          <p:nvPr/>
        </p:nvSpPr>
        <p:spPr>
          <a:xfrm>
            <a:off x="681480" y="2128680"/>
            <a:ext cx="10653840" cy="407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Qui qui c’est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qui me vend la hype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Combien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ça me coûte pour y entrer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Vous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pouvez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faire ce que vous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voulez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Et si un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maillon faible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vient se loger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D’ailleurs, où sont les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points faibles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Combien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ça me coûte... pour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en sortir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? Changer quelque chose ?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Et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gérer un couac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à la con ?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05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8D4D0323-C6BB-4657-9EB0-919637FCB769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06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7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Aux gens qui font de la CSS/UI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681480" y="2648520"/>
            <a:ext cx="1065384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N'ayez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jamais honte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d'être “classique” ou de ne pas suivre les tendances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Vous êtes les ceintures noires de cet art qu’est l'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UI web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“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Ouin ouin, CSS est cassé” =&gt; </a:t>
            </a:r>
            <a:r>
              <a:rPr b="1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foutaises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88241E7E-5C8D-4EFE-ACCF-F779DFEE7448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11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2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4" name="CustomShape 2"/>
          <p:cNvSpPr/>
          <p:nvPr/>
        </p:nvSpPr>
        <p:spPr>
          <a:xfrm>
            <a:off x="681480" y="2128680"/>
            <a:ext cx="10653840" cy="407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5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4A04078C-C97A-40C0-8591-EB2278A0C6E7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16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7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18" name="Google Shape;731;gdf88cc1ff1_0_96" descr=""/>
          <p:cNvPicPr/>
          <p:nvPr/>
        </p:nvPicPr>
        <p:blipFill>
          <a:blip r:embed="rId1"/>
          <a:stretch/>
        </p:blipFill>
        <p:spPr>
          <a:xfrm>
            <a:off x="-47160" y="-322200"/>
            <a:ext cx="12285360" cy="785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CSS Logical Properties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20" name="CustomShape 2"/>
          <p:cNvSpPr/>
          <p:nvPr/>
        </p:nvSpPr>
        <p:spPr>
          <a:xfrm>
            <a:off x="681480" y="2648520"/>
            <a:ext cx="1065384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RTL sans effort, et pas que.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padding-inline/block-start/end, inset, inline/block-size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etc.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21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54C78689-6981-43BE-810F-A651F8DD3A16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22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3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635760" y="19116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CSS Logical Properties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9B555B7B-5540-4B6F-A4F5-FA716A5BC004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7" name="CustomShape 4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28" name="Google Shape;751;gb6c961cef2_0_39" descr=""/>
          <p:cNvPicPr/>
          <p:nvPr/>
        </p:nvPicPr>
        <p:blipFill>
          <a:blip r:embed="rId1"/>
          <a:stretch/>
        </p:blipFill>
        <p:spPr>
          <a:xfrm>
            <a:off x="635760" y="1107360"/>
            <a:ext cx="10609200" cy="493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635760" y="19116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CSS Logical Properties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30" name="CustomShape 2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CBE0FB89-3EBC-40A1-B911-5B55FE1DF819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31" name="CustomShape 3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CustomShape 4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33" name="Google Shape;761;gb6c961cef2_0_60" descr=""/>
          <p:cNvPicPr/>
          <p:nvPr/>
        </p:nvPicPr>
        <p:blipFill>
          <a:blip r:embed="rId1"/>
          <a:stretch/>
        </p:blipFill>
        <p:spPr>
          <a:xfrm>
            <a:off x="745200" y="888480"/>
            <a:ext cx="9143280" cy="518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D’autres trucs cools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35" name="CustomShape 2"/>
          <p:cNvSpPr/>
          <p:nvPr/>
        </p:nvSpPr>
        <p:spPr>
          <a:xfrm>
            <a:off x="681480" y="2340000"/>
            <a:ext cx="1065384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CSS Custom props</a:t>
            </a:r>
            <a:br/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:focus-visible, :focus-within</a:t>
            </a:r>
            <a:endParaRPr b="0" lang="fr-FR" sz="2000" spc="-1" strike="noStrike">
              <a:latin typeface="Arial"/>
            </a:endParaRPr>
          </a:p>
          <a:p>
            <a:pPr>
              <a:lnSpc>
                <a:spcPct val="150000"/>
              </a:lnSpc>
              <a:tabLst>
                <a:tab algn="l" pos="0"/>
              </a:tabLst>
            </a:pPr>
            <a:endParaRPr b="0" lang="fr-FR" sz="2000" spc="-1" strike="noStrike">
              <a:latin typeface="Arial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A272FBF9-F79B-4586-8902-1C9913B480AC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37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8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39" name="Google Shape;772;gb6c961cef2_0_49" descr=""/>
          <p:cNvPicPr/>
          <p:nvPr/>
        </p:nvPicPr>
        <p:blipFill>
          <a:blip r:embed="rId1"/>
          <a:stretch/>
        </p:blipFill>
        <p:spPr>
          <a:xfrm>
            <a:off x="635760" y="3074040"/>
            <a:ext cx="3916080" cy="1819080"/>
          </a:xfrm>
          <a:prstGeom prst="rect">
            <a:avLst/>
          </a:prstGeom>
          <a:ln w="0">
            <a:noFill/>
          </a:ln>
        </p:spPr>
      </p:pic>
      <p:pic>
        <p:nvPicPr>
          <p:cNvPr id="540" name="Google Shape;773;gb6c961cef2_0_49" descr=""/>
          <p:cNvPicPr/>
          <p:nvPr/>
        </p:nvPicPr>
        <p:blipFill>
          <a:blip r:embed="rId2"/>
          <a:stretch/>
        </p:blipFill>
        <p:spPr>
          <a:xfrm>
            <a:off x="2940120" y="3074040"/>
            <a:ext cx="3916080" cy="1819080"/>
          </a:xfrm>
          <a:prstGeom prst="rect">
            <a:avLst/>
          </a:prstGeom>
          <a:ln w="0">
            <a:noFill/>
          </a:ln>
        </p:spPr>
      </p:pic>
      <p:pic>
        <p:nvPicPr>
          <p:cNvPr id="541" name="Google Shape;774;gb6c961cef2_0_49" descr=""/>
          <p:cNvPicPr/>
          <p:nvPr/>
        </p:nvPicPr>
        <p:blipFill>
          <a:blip r:embed="rId3"/>
          <a:stretch/>
        </p:blipFill>
        <p:spPr>
          <a:xfrm>
            <a:off x="5266080" y="3074040"/>
            <a:ext cx="3916440" cy="1819080"/>
          </a:xfrm>
          <a:prstGeom prst="rect">
            <a:avLst/>
          </a:prstGeom>
          <a:ln w="0">
            <a:noFill/>
          </a:ln>
        </p:spPr>
      </p:pic>
      <p:pic>
        <p:nvPicPr>
          <p:cNvPr id="542" name="Google Shape;775;gb6c961cef2_0_49" descr=""/>
          <p:cNvPicPr/>
          <p:nvPr/>
        </p:nvPicPr>
        <p:blipFill>
          <a:blip r:embed="rId4"/>
          <a:stretch/>
        </p:blipFill>
        <p:spPr>
          <a:xfrm>
            <a:off x="7731000" y="3074040"/>
            <a:ext cx="3916080" cy="1819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Conclusion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44" name="CustomShape 2"/>
          <p:cNvSpPr/>
          <p:nvPr/>
        </p:nvSpPr>
        <p:spPr>
          <a:xfrm>
            <a:off x="681480" y="2648520"/>
            <a:ext cx="1065384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Du recul et de la pondération - ne faites pas vos choix en fonction de la hype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Voyez les conditions limites d’un choix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Be strict to be cool :)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La hype n’est pas là où on l’attend...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45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2651E301-4D13-4366-85C1-DBDE81912CD8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46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7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CustomShape 1"/>
          <p:cNvSpPr/>
          <p:nvPr/>
        </p:nvSpPr>
        <p:spPr>
          <a:xfrm>
            <a:off x="675360" y="2575800"/>
            <a:ext cx="699264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  <a:ea typeface="Arial"/>
              </a:rPr>
              <a:t>Merci à vous !</a:t>
            </a:r>
            <a:endParaRPr b="0" lang="fr-FR" sz="3600" spc="-1" strike="noStrike">
              <a:latin typeface="Arial"/>
            </a:endParaRPr>
          </a:p>
        </p:txBody>
      </p:sp>
      <p:sp>
        <p:nvSpPr>
          <p:cNvPr id="549" name="CustomShape 2"/>
          <p:cNvSpPr/>
          <p:nvPr/>
        </p:nvSpPr>
        <p:spPr>
          <a:xfrm>
            <a:off x="675360" y="4298040"/>
            <a:ext cx="84153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  <a:ea typeface="Arial"/>
              </a:rPr>
              <a:t>Questions ?</a:t>
            </a:r>
            <a:br/>
            <a:r>
              <a:rPr b="0" lang="en-US" sz="2400" spc="-1" strike="noStrike">
                <a:solidFill>
                  <a:srgbClr val="ffffff"/>
                </a:solidFill>
                <a:latin typeface="Arial"/>
                <a:ea typeface="Arial"/>
              </a:rPr>
              <a:t>(venez discuter après, je suis pas méchant ;) )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CustomShape 1"/>
          <p:cNvSpPr/>
          <p:nvPr/>
        </p:nvSpPr>
        <p:spPr>
          <a:xfrm>
            <a:off x="635760" y="1201320"/>
            <a:ext cx="914328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3d414f"/>
                </a:solidFill>
                <a:latin typeface="Roboto"/>
                <a:ea typeface="Roboto"/>
              </a:rPr>
              <a:t>Pour en savoir plus</a:t>
            </a:r>
            <a:endParaRPr b="0" lang="fr-FR" sz="3000" spc="-1" strike="noStrike">
              <a:latin typeface="Arial"/>
            </a:endParaRPr>
          </a:p>
        </p:txBody>
      </p:sp>
      <p:sp>
        <p:nvSpPr>
          <p:cNvPr id="551" name="CustomShape 2"/>
          <p:cNvSpPr/>
          <p:nvPr/>
        </p:nvSpPr>
        <p:spPr>
          <a:xfrm>
            <a:off x="681480" y="2648520"/>
            <a:ext cx="10653840" cy="35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1"/>
              </a:rPr>
              <a:t>ProtonMail v4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2"/>
              </a:rPr>
              <a:t>Grands principes de construction moderne de CSS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3"/>
              </a:rPr>
              <a:t>CSS logical properties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4"/>
              </a:rPr>
              <a:t>:focus-within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, </a:t>
            </a: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5"/>
              </a:rPr>
              <a:t>:focus-visible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6"/>
              </a:rPr>
              <a:t>Diminuer le poids d’une interface d’un client mail via CSS / SVG</a:t>
            </a:r>
            <a:r>
              <a:rPr b="0" lang="en-US" sz="2000" spc="-1" strike="noStrike">
                <a:solidFill>
                  <a:srgbClr val="000000"/>
                </a:solidFill>
                <a:latin typeface="Roboto"/>
                <a:ea typeface="Roboto"/>
              </a:rPr>
              <a:t> – WLS 2019</a:t>
            </a:r>
            <a:endParaRPr b="0" lang="fr-FR" sz="2000" spc="-1" strike="noStrike">
              <a:latin typeface="Arial"/>
            </a:endParaRPr>
          </a:p>
          <a:p>
            <a:pPr marL="457200" indent="-354960">
              <a:lnSpc>
                <a:spcPct val="150000"/>
              </a:lnSpc>
              <a:buClr>
                <a:srgbClr val="000000"/>
              </a:buClr>
              <a:buFont typeface="Roboto"/>
              <a:buChar char="●"/>
            </a:pPr>
            <a:r>
              <a:rPr b="0" lang="en-US" sz="2000" spc="-1" strike="noStrike" u="sng">
                <a:solidFill>
                  <a:srgbClr val="0563c1"/>
                </a:solidFill>
                <a:uFillTx/>
                <a:latin typeface="Roboto"/>
                <a:ea typeface="Roboto"/>
                <a:hlinkClick r:id="rId7"/>
              </a:rPr>
              <a:t>Web Almanac - 2020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552" name="CustomShape 3"/>
          <p:cNvSpPr/>
          <p:nvPr/>
        </p:nvSpPr>
        <p:spPr>
          <a:xfrm>
            <a:off x="745200" y="6271560"/>
            <a:ext cx="413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71B0C279-5B89-49C1-880A-A01FB1733413}" type="slidenum">
              <a:rPr b="1" lang="en-US" sz="1000" spc="-1" strike="noStrike">
                <a:solidFill>
                  <a:srgbClr val="6275ac"/>
                </a:solidFill>
                <a:latin typeface="Roboto"/>
                <a:ea typeface="Roboto"/>
              </a:rPr>
              <a:t>&lt;numéro&gt;</a:t>
            </a:fld>
            <a:endParaRPr b="0" lang="fr-FR" sz="1000" spc="-1" strike="noStrike">
              <a:latin typeface="Arial"/>
            </a:endParaRPr>
          </a:p>
        </p:txBody>
      </p:sp>
      <p:sp>
        <p:nvSpPr>
          <p:cNvPr id="553" name="CustomShape 4"/>
          <p:cNvSpPr/>
          <p:nvPr/>
        </p:nvSpPr>
        <p:spPr>
          <a:xfrm>
            <a:off x="1159560" y="6271560"/>
            <a:ext cx="2340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4" name="CustomShape 5"/>
          <p:cNvSpPr/>
          <p:nvPr/>
        </p:nvSpPr>
        <p:spPr>
          <a:xfrm>
            <a:off x="635760" y="1696680"/>
            <a:ext cx="50378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c5286"/>
      </a:dk2>
      <a:lt2>
        <a:srgbClr val="e2ebf8"/>
      </a:lt2>
      <a:accent1>
        <a:srgbClr val="6275ad"/>
      </a:accent1>
      <a:accent2>
        <a:srgbClr val="8a9bc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Application>LibreOffice/7.0.0.3$Windows_X86_64 LibreOffice_project/8061b3e9204bef6b321a21033174034a5e2ea88e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laptop-139</dc:creator>
  <dc:description/>
  <dc:language>fr-FR</dc:language>
  <cp:lastModifiedBy/>
  <dcterms:modified xsi:type="dcterms:W3CDTF">2021-06-14T00:05:45Z</dcterms:modified>
  <cp:revision>3</cp:revision>
  <dc:subject/>
  <dc:title/>
</cp:coreProperties>
</file>